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811963" cy="99425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>
        <p:scale>
          <a:sx n="75" d="100"/>
          <a:sy n="75" d="100"/>
        </p:scale>
        <p:origin x="1218" y="-948"/>
      </p:cViewPr>
      <p:guideLst>
        <p:guide orient="horz" pos="41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016AC49B-6AB9-4CE6-A324-FEEDAE2972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897" tIns="45949" rIns="91897" bIns="45949" rtlCol="0"/>
          <a:lstStyle>
            <a:lvl1pPr algn="l" eaLnBrk="1" hangingPunct="1">
              <a:defRPr sz="1200">
                <a:latin typeface="Arial" charset="0"/>
                <a:ea typeface="ＭＳ Ｐゴシック" pitchFamily="44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03A64B0-06CC-4695-B7B2-0B89748471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2750" cy="496888"/>
          </a:xfrm>
          <a:prstGeom prst="rect">
            <a:avLst/>
          </a:prstGeom>
        </p:spPr>
        <p:txBody>
          <a:bodyPr vert="horz" lIns="91897" tIns="45949" rIns="91897" bIns="45949" rtlCol="0"/>
          <a:lstStyle>
            <a:lvl1pPr algn="r" eaLnBrk="1" hangingPunct="1">
              <a:defRPr sz="1200">
                <a:latin typeface="Arial" charset="0"/>
                <a:ea typeface="ＭＳ Ｐゴシック" pitchFamily="44" charset="-128"/>
              </a:defRPr>
            </a:lvl1pPr>
          </a:lstStyle>
          <a:p>
            <a:pPr>
              <a:defRPr/>
            </a:pPr>
            <a:fld id="{8AE01FAF-2DB1-4A7A-9D10-F8247EB25EDF}" type="datetimeFigureOut">
              <a:rPr lang="it-IT"/>
              <a:pPr>
                <a:defRPr/>
              </a:pPr>
              <a:t>21/05/2020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F54D384-6A2A-4F2C-83A9-F0961EF81E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897" tIns="45949" rIns="91897" bIns="45949" rtlCol="0" anchor="b"/>
          <a:lstStyle>
            <a:lvl1pPr algn="l" eaLnBrk="1" hangingPunct="1">
              <a:defRPr sz="1200">
                <a:latin typeface="Arial" charset="0"/>
                <a:ea typeface="ＭＳ Ｐゴシック" pitchFamily="44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8939DA-0CC3-4925-877B-264EA93011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2750" cy="496887"/>
          </a:xfrm>
          <a:prstGeom prst="rect">
            <a:avLst/>
          </a:prstGeom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BDE3C34-BED2-48BE-ADAF-68BC94846569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690AFA8-1807-488A-ABF4-AD0F112428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3239" tIns="46620" rIns="93239" bIns="46620" rtlCol="0"/>
          <a:lstStyle>
            <a:lvl1pPr algn="l" eaLnBrk="1" hangingPunct="1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710F80F-5961-48FE-8B8E-E33A9C5C280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2750" cy="496888"/>
          </a:xfrm>
          <a:prstGeom prst="rect">
            <a:avLst/>
          </a:prstGeom>
        </p:spPr>
        <p:txBody>
          <a:bodyPr vert="horz" lIns="93239" tIns="46620" rIns="93239" bIns="46620" rtlCol="0"/>
          <a:lstStyle>
            <a:lvl1pPr algn="r" eaLnBrk="1" hangingPunct="1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2948684-A1AD-47E8-BB27-5295112D7060}" type="datetimeFigureOut">
              <a:rPr lang="it-IT"/>
              <a:pPr>
                <a:defRPr/>
              </a:pPr>
              <a:t>21/05/2020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90328201-1D2D-4129-9875-71801FE09B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4538"/>
            <a:ext cx="4970463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39" tIns="46620" rIns="93239" bIns="466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6EC89146-354B-4DC6-AA57-1072E95FB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9887" cy="4475162"/>
          </a:xfrm>
          <a:prstGeom prst="rect">
            <a:avLst/>
          </a:prstGeom>
        </p:spPr>
        <p:txBody>
          <a:bodyPr vert="horz" lIns="93239" tIns="46620" rIns="93239" bIns="466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322A89-82AE-4A68-BA2A-B8A3D4BFCB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3239" tIns="46620" rIns="93239" bIns="46620" rtlCol="0" anchor="b"/>
          <a:lstStyle>
            <a:lvl1pPr algn="l" eaLnBrk="1" hangingPunct="1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39D024B-3685-4C6C-ABA3-64A87672FB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2750" cy="496887"/>
          </a:xfrm>
          <a:prstGeom prst="rect">
            <a:avLst/>
          </a:prstGeom>
        </p:spPr>
        <p:txBody>
          <a:bodyPr vert="horz" wrap="square" lIns="93239" tIns="46620" rIns="93239" bIns="466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FA8AB3-8529-4257-912F-B3EC7A8CF95F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>
            <a:extLst>
              <a:ext uri="{FF2B5EF4-FFF2-40B4-BE49-F238E27FC236}">
                <a16:creationId xmlns:a16="http://schemas.microsoft.com/office/drawing/2014/main" id="{4589529F-3548-47CD-97BF-58962A9850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Segnaposto note 2">
            <a:extLst>
              <a:ext uri="{FF2B5EF4-FFF2-40B4-BE49-F238E27FC236}">
                <a16:creationId xmlns:a16="http://schemas.microsoft.com/office/drawing/2014/main" id="{ACF65FC9-1C36-44E1-9BCE-08CE434090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CH" altLang="it-CH"/>
          </a:p>
        </p:txBody>
      </p:sp>
      <p:sp>
        <p:nvSpPr>
          <p:cNvPr id="8196" name="Segnaposto numero diapositiva 3">
            <a:extLst>
              <a:ext uri="{FF2B5EF4-FFF2-40B4-BE49-F238E27FC236}">
                <a16:creationId xmlns:a16="http://schemas.microsoft.com/office/drawing/2014/main" id="{22530F0C-D90E-405B-870D-68F2ECAA9C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99A52C-1510-4CB3-BB01-FF23E02C4308}" type="slidenum">
              <a:rPr lang="it-IT" altLang="it-CH" smtClean="0"/>
              <a:pPr/>
              <a:t>4</a:t>
            </a:fld>
            <a:endParaRPr lang="it-IT" altLang="it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53D43C-C8F3-4B67-8DDB-0451A49ED3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E8DF1A-E5D5-42B4-BB0D-766BDD2305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51EECA-6F3D-4918-8CB0-CDC8AB4D00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8C0B3-56D7-4123-A213-4ADEFCC011B7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65486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8963E9-37E2-419C-90EF-DC48A3872C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A43FDC-DFFB-405A-972B-8122DCA71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76D9B2-5294-4E28-A86D-559380A441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C3507-4D77-4A50-8396-F4F37C40E166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90775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FCAECC-F843-4695-A543-4864DAC80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EB176B-ADEB-44C4-99EC-5BDFC68F16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247526-B280-420F-89C6-89D757E61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87AA8-133A-4A81-8606-BBB58B560A1A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66695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5C5F9E-BA3F-4DCC-A592-66C3FEEBEF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CC3ED-4CAC-4DEC-835A-F1F3C3AF1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8279D7-B74B-4854-B6C9-CD734E1D0E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5B8B0-9530-46A7-ABDB-B3520CD3A5E3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03121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65530F-A175-48C8-B88D-1084D093B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52E07F-FC2F-49DA-BD2B-1797DBE134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5ED8C8-F309-4AC2-AADC-B2757741DF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458A3-6B7C-452A-B23A-C67212E4E432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399537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29AED0-8349-49C3-A4ED-29CE9DA2D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72F1C0-6ABD-499C-B2BC-36E58C88C2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02A73A-3746-494A-9470-74E949096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C2B5-F066-495F-A6D6-058F6AF7F02C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63375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05516C-7B0D-4233-8FCF-D6D0B67192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5B4DD22-74D2-41DB-B9A3-80D1FA43CC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780C869-DF4F-482C-98B7-203768906F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F7B01-55D8-41AE-BE62-2DA7B9ED59A7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16125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195FDC-CB82-4A72-B4D6-9784B5D781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26A1DA-476D-49C9-A91C-CB4AA4DD76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1C52797-377F-4A78-A982-B6DBD07863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BC315-4C6B-4D24-B11E-269E711A5EDD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65151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4165ADD-42D5-498F-BDBB-F4C8C5FD66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AAAD6B-487A-4929-BDB2-296D91C680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FBC8E2-5493-4811-8CAA-1409DA5F02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C9FB1-FACA-4BFB-91B5-EE5F7EC9712F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50153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8F37C5-624D-4661-A213-17523D05C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7B17D9-90B7-4FE1-AE4E-CFBD0DC906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05DD18-89D9-4B76-BFD1-479A3CEC1B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85B0E-73A5-46D4-A9EB-347073D928AC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238768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E800E3-93F8-42B5-9269-0631A2BBC0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398354-8027-4CEE-BB95-A0D1FE3463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CD566B-7AD8-4C4F-8232-D2A903668D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A0853-12B4-41C5-B611-6414B3FDE2C8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  <p:extLst>
      <p:ext uri="{BB962C8B-B14F-4D97-AF65-F5344CB8AC3E}">
        <p14:creationId xmlns:p14="http://schemas.microsoft.com/office/powerpoint/2010/main" val="109031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D3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7C9FC5D-8978-47AC-8A65-AE796B96B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51504E4-2BCF-4299-9618-1E1E910DF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CH"/>
              <a:t>Fare clic per modificare gli stili del testo dello schema</a:t>
            </a:r>
          </a:p>
          <a:p>
            <a:pPr lvl="1"/>
            <a:r>
              <a:rPr lang="it-IT" altLang="it-CH"/>
              <a:t>Secondo livello</a:t>
            </a:r>
          </a:p>
          <a:p>
            <a:pPr lvl="2"/>
            <a:r>
              <a:rPr lang="it-IT" altLang="it-CH"/>
              <a:t>Terzo livello</a:t>
            </a:r>
          </a:p>
          <a:p>
            <a:pPr lvl="3"/>
            <a:r>
              <a:rPr lang="it-IT" altLang="it-CH"/>
              <a:t>Quarto livello</a:t>
            </a:r>
          </a:p>
          <a:p>
            <a:pPr lvl="4"/>
            <a:r>
              <a:rPr lang="it-IT" altLang="it-CH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9FD6A2E-C11E-4B33-A94A-BD468E2261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44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CE1CDD-8C9A-43C6-9CEF-DF4F6FD5D6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44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5FF72F-96C3-4830-AA62-8BFD0B55A0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385162A-3185-45C4-BD4C-F738638D879C}" type="slidenum">
              <a:rPr lang="it-IT" altLang="it-CH"/>
              <a:pPr>
                <a:defRPr/>
              </a:pPr>
              <a:t>‹N›</a:t>
            </a:fld>
            <a:endParaRPr lang="it-IT" alt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ＭＳ Ｐゴシック" pitchFamily="3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3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3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3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3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ＭＳ Ｐゴシック" pitchFamily="3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345F8F0-583C-4E70-9F3E-3FF163FA8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it-CH" altLang="it-CH" sz="1800" b="1"/>
          </a:p>
        </p:txBody>
      </p:sp>
      <p:graphicFrame>
        <p:nvGraphicFramePr>
          <p:cNvPr id="4172" name="Group 76">
            <a:extLst>
              <a:ext uri="{FF2B5EF4-FFF2-40B4-BE49-F238E27FC236}">
                <a16:creationId xmlns:a16="http://schemas.microsoft.com/office/drawing/2014/main" id="{F3920E4F-05C3-485D-B56F-A3575466BB99}"/>
              </a:ext>
            </a:extLst>
          </p:cNvPr>
          <p:cNvGraphicFramePr>
            <a:graphicFrameLocks noGrp="1"/>
          </p:cNvGraphicFramePr>
          <p:nvPr/>
        </p:nvGraphicFramePr>
        <p:xfrm>
          <a:off x="358775" y="1166813"/>
          <a:ext cx="8534399" cy="5049837"/>
        </p:xfrm>
        <a:graphic>
          <a:graphicData uri="http://schemas.openxmlformats.org/drawingml/2006/table">
            <a:tbl>
              <a:tblPr/>
              <a:tblGrid>
                <a:gridCol w="75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3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49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1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44" charset="-128"/>
                        <a:cs typeface="Arial" charset="0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Lunedì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 Marzo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10 Marzo 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 Marzo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12 Marzo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Venerdì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13 Marzo</a:t>
                      </a: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9.00-10.40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Inizio ore 9:30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Storia economica del turismo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Microsoft Teams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algn="ctr"/>
                      <a:r>
                        <a:rPr lang="it-IT" sz="1200" b="0" dirty="0">
                          <a:latin typeface="+mn-lt"/>
                        </a:rPr>
                        <a:t>M. Berretta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algn="ctr"/>
                      <a:endParaRPr lang="it-IT" sz="1200" b="0" dirty="0">
                        <a:latin typeface="+mn-lt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11.00-12.40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Storia economica del turismo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Microsoft Teams</a:t>
                      </a: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algn="ctr"/>
                      <a:r>
                        <a:rPr lang="it-IT" sz="1200" b="0" dirty="0">
                          <a:latin typeface="+mn-lt"/>
                        </a:rPr>
                        <a:t>M. Berretta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algn="ctr"/>
                      <a:endParaRPr lang="it-IT" sz="1200" b="0" dirty="0">
                        <a:latin typeface="+mn-lt"/>
                      </a:endParaRPr>
                    </a:p>
                    <a:p>
                      <a:pPr algn="ctr"/>
                      <a:endParaRPr lang="it-IT" sz="1200" b="0" dirty="0">
                        <a:latin typeface="+mn-lt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8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14.15-15.55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21" marB="45721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C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146" name="Immagine 6" descr="logo campuslucca_1.eps">
            <a:extLst>
              <a:ext uri="{FF2B5EF4-FFF2-40B4-BE49-F238E27FC236}">
                <a16:creationId xmlns:a16="http://schemas.microsoft.com/office/drawing/2014/main" id="{65205C72-7652-4234-90B3-4958EDA92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-134938"/>
            <a:ext cx="2555875" cy="161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7" name="Rectangle 61">
            <a:extLst>
              <a:ext uri="{FF2B5EF4-FFF2-40B4-BE49-F238E27FC236}">
                <a16:creationId xmlns:a16="http://schemas.microsoft.com/office/drawing/2014/main" id="{3EF3A8BE-588E-40D8-A124-B559E35B7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91440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A.A. 2019-2020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SECONDO SEMESTRE, I ANNO MAGISTRALE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Settimana 2 – Aula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57B404E-C782-4B41-A491-22FDDF308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it-CH" altLang="it-CH" sz="1800" b="1"/>
          </a:p>
        </p:txBody>
      </p:sp>
      <p:graphicFrame>
        <p:nvGraphicFramePr>
          <p:cNvPr id="13385" name="Group 73">
            <a:extLst>
              <a:ext uri="{FF2B5EF4-FFF2-40B4-BE49-F238E27FC236}">
                <a16:creationId xmlns:a16="http://schemas.microsoft.com/office/drawing/2014/main" id="{69A14E26-50E4-400E-9A13-A803B2DA4C1A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1160463"/>
          <a:ext cx="8351839" cy="5422900"/>
        </p:xfrm>
        <a:graphic>
          <a:graphicData uri="http://schemas.openxmlformats.org/drawingml/2006/table">
            <a:tbl>
              <a:tblPr/>
              <a:tblGrid>
                <a:gridCol w="719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53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85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32" marR="91432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Lunedì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11 Maggio</a:t>
                      </a:r>
                    </a:p>
                  </a:txBody>
                  <a:tcPr marL="91432" marR="91432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12 Maggio</a:t>
                      </a:r>
                    </a:p>
                  </a:txBody>
                  <a:tcPr marL="91432" marR="91432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13  Maggio</a:t>
                      </a:r>
                    </a:p>
                  </a:txBody>
                  <a:tcPr marL="91432" marR="91432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14  Maggio</a:t>
                      </a:r>
                    </a:p>
                  </a:txBody>
                  <a:tcPr marL="91432" marR="91432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Venerdì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 Maggio</a:t>
                      </a:r>
                    </a:p>
                  </a:txBody>
                  <a:tcPr marL="91432" marR="91432" marT="45722" marB="45722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92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9.00-10.40</a:t>
                      </a: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6" marR="91436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11.00-12.40</a:t>
                      </a: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0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14.15-15.55</a:t>
                      </a: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C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2" marR="91432" marT="45722" marB="4572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2" marR="91432" marT="45722" marB="4572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386" name="Immagine 6" descr="logo campuslucca_1.eps">
            <a:extLst>
              <a:ext uri="{FF2B5EF4-FFF2-40B4-BE49-F238E27FC236}">
                <a16:creationId xmlns:a16="http://schemas.microsoft.com/office/drawing/2014/main" id="{09D7F541-BA7D-40EC-B037-A1BB48DA7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-423863"/>
            <a:ext cx="2768600" cy="151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87" name="Rectangle 61">
            <a:extLst>
              <a:ext uri="{FF2B5EF4-FFF2-40B4-BE49-F238E27FC236}">
                <a16:creationId xmlns:a16="http://schemas.microsoft.com/office/drawing/2014/main" id="{3D39E1C0-BDCB-428D-9D31-A320420BA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A.A. A.A. 2019-2020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SECONDO SEMESTRE, I ANNO MAGISTRALE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Settimana 11 – Aula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816198A-A5B1-43BF-89A6-2C4E29054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it-CH" altLang="it-CH" sz="1800" b="1"/>
          </a:p>
        </p:txBody>
      </p:sp>
      <p:graphicFrame>
        <p:nvGraphicFramePr>
          <p:cNvPr id="14409" name="Group 73">
            <a:extLst>
              <a:ext uri="{FF2B5EF4-FFF2-40B4-BE49-F238E27FC236}">
                <a16:creationId xmlns:a16="http://schemas.microsoft.com/office/drawing/2014/main" id="{2A655011-83BE-45C8-924B-94C1F0D21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27099"/>
              </p:ext>
            </p:extLst>
          </p:nvPr>
        </p:nvGraphicFramePr>
        <p:xfrm>
          <a:off x="179388" y="1196975"/>
          <a:ext cx="8736012" cy="5110870"/>
        </p:xfrm>
        <a:graphic>
          <a:graphicData uri="http://schemas.openxmlformats.org/drawingml/2006/table">
            <a:tbl>
              <a:tblPr/>
              <a:tblGrid>
                <a:gridCol w="878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45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7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9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45" marR="91445" marT="45727" marB="4572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Lunedì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18 Maggio</a:t>
                      </a:r>
                    </a:p>
                  </a:txBody>
                  <a:tcPr marL="91445" marR="91445" marT="45727" marB="4572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19 Maggio </a:t>
                      </a:r>
                    </a:p>
                  </a:txBody>
                  <a:tcPr marL="91445" marR="91445" marT="45727" marB="4572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 Maggio</a:t>
                      </a:r>
                    </a:p>
                  </a:txBody>
                  <a:tcPr marL="91445" marR="91445" marT="45727" marB="4572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21 Maggio</a:t>
                      </a:r>
                    </a:p>
                  </a:txBody>
                  <a:tcPr marL="91445" marR="91445" marT="45727" marB="4572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Venerdì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22 Maggio</a:t>
                      </a:r>
                    </a:p>
                  </a:txBody>
                  <a:tcPr marL="91445" marR="91445" marT="45727" marB="4572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4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9.00-10.40</a:t>
                      </a: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G.Palandri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2" marB="4572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6" marR="91436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11.00-12.40</a:t>
                      </a: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G.Palandri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2" marB="4572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Storia economica del turismo  </a:t>
                      </a:r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14.15-15.55</a:t>
                      </a: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G.Palandri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C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45" marR="91445" marT="45727" marB="45727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45" marR="91445" marT="45727" marB="45727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5410" name="Immagine 6" descr="logo campuslucca_1.eps">
            <a:extLst>
              <a:ext uri="{FF2B5EF4-FFF2-40B4-BE49-F238E27FC236}">
                <a16:creationId xmlns:a16="http://schemas.microsoft.com/office/drawing/2014/main" id="{FE8DE02D-FD1C-4849-B7BC-B4D738132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-315913"/>
            <a:ext cx="2781300" cy="180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11" name="Rectangle 61">
            <a:extLst>
              <a:ext uri="{FF2B5EF4-FFF2-40B4-BE49-F238E27FC236}">
                <a16:creationId xmlns:a16="http://schemas.microsoft.com/office/drawing/2014/main" id="{AB6EE314-F129-4595-837D-051698D7B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A.A. 2019-2020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SECONDO SEMESTRE, I ANNO MAGISTRALE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Settimana 12 – Aula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B2999D4-A412-467C-8BC8-95C0C4D5C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it-CH" altLang="it-CH" sz="1800" b="1"/>
          </a:p>
        </p:txBody>
      </p:sp>
      <p:graphicFrame>
        <p:nvGraphicFramePr>
          <p:cNvPr id="14409" name="Group 73">
            <a:extLst>
              <a:ext uri="{FF2B5EF4-FFF2-40B4-BE49-F238E27FC236}">
                <a16:creationId xmlns:a16="http://schemas.microsoft.com/office/drawing/2014/main" id="{831248A2-F63B-481E-AF09-D364599607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867896"/>
              </p:ext>
            </p:extLst>
          </p:nvPr>
        </p:nvGraphicFramePr>
        <p:xfrm>
          <a:off x="179388" y="1196975"/>
          <a:ext cx="8736012" cy="4786898"/>
        </p:xfrm>
        <a:graphic>
          <a:graphicData uri="http://schemas.openxmlformats.org/drawingml/2006/table">
            <a:tbl>
              <a:tblPr/>
              <a:tblGrid>
                <a:gridCol w="878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7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9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45" marR="91445"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Lunedì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25 Maggio</a:t>
                      </a:r>
                    </a:p>
                  </a:txBody>
                  <a:tcPr marL="91445" marR="91445"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26 Maggio </a:t>
                      </a:r>
                    </a:p>
                  </a:txBody>
                  <a:tcPr marL="91445" marR="91445"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27 Maggio</a:t>
                      </a:r>
                    </a:p>
                  </a:txBody>
                  <a:tcPr marL="91445" marR="91445"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28 Maggio</a:t>
                      </a:r>
                    </a:p>
                  </a:txBody>
                  <a:tcPr marL="91445" marR="91445"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Venerdì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29 Maggio</a:t>
                      </a:r>
                    </a:p>
                  </a:txBody>
                  <a:tcPr marL="91445" marR="91445" marT="45721" marB="4572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5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9.00-10.40</a:t>
                      </a: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G.Palandri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2" marB="4572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Storia economica del turismo  </a:t>
                      </a:r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6" marR="91436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latin typeface="+mn-lt"/>
                      </a:endParaRP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3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11.00-12.40</a:t>
                      </a: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G.Palandri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2" marB="4572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Storia economica del turismo  </a:t>
                      </a:r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latin typeface="+mn-lt"/>
                      </a:endParaRP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6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14.15-15.55</a:t>
                      </a: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G.Palandri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2" marB="4572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45" marR="9144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45" marR="9144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6" marB="45716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434" name="Immagine 6" descr="logo campuslucca_1.eps">
            <a:extLst>
              <a:ext uri="{FF2B5EF4-FFF2-40B4-BE49-F238E27FC236}">
                <a16:creationId xmlns:a16="http://schemas.microsoft.com/office/drawing/2014/main" id="{21792B8D-4D0C-4BAE-93A5-1D3D1BC9B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-315913"/>
            <a:ext cx="2781300" cy="180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35" name="Rectangle 61">
            <a:extLst>
              <a:ext uri="{FF2B5EF4-FFF2-40B4-BE49-F238E27FC236}">
                <a16:creationId xmlns:a16="http://schemas.microsoft.com/office/drawing/2014/main" id="{3474F099-6FB2-4797-AEA5-2FC670B7F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A.A. 2019-2020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SECONDO SEMESTRE, I ANNO MAGISTRALE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Settimana 13 – Aula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93" name="Group 73">
            <a:extLst>
              <a:ext uri="{FF2B5EF4-FFF2-40B4-BE49-F238E27FC236}">
                <a16:creationId xmlns:a16="http://schemas.microsoft.com/office/drawing/2014/main" id="{408EE910-52FA-4A50-8EB4-15EBE942ADE8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233488"/>
          <a:ext cx="8607425" cy="4918075"/>
        </p:xfrm>
        <a:graphic>
          <a:graphicData uri="http://schemas.openxmlformats.org/drawingml/2006/table">
            <a:tbl>
              <a:tblPr/>
              <a:tblGrid>
                <a:gridCol w="710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3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4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9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44" charset="-128"/>
                        <a:cs typeface="Arial" charset="0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Lunedì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16 Marzo</a:t>
                      </a: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17 Marzo </a:t>
                      </a: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18 Marzo</a:t>
                      </a: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19  Marzo</a:t>
                      </a: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Venerdì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20 Marzo</a:t>
                      </a: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9.00-10.40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47" marR="91447" marT="45728" marB="45728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Storia economica del turismo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6" marR="91436" marT="45725" marB="4572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G.Padroni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Slides area riservata + file audio</a:t>
                      </a:r>
                    </a:p>
                  </a:txBody>
                  <a:tcPr marL="91436" marR="91436" marT="45725" marB="4572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32" marB="4573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5" marB="4572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11.00-12.40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32" marB="45732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Storia economica del turismo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32" marB="4573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G.Padroni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Slides area riservata + file audio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32" marB="4573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32" marB="4573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5" marB="4572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13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14.15-15.55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32" marB="45732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C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47" marR="91447" marT="45728" marB="45728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b="0" dirty="0">
                        <a:latin typeface="+mn-lt"/>
                      </a:endParaRPr>
                    </a:p>
                  </a:txBody>
                  <a:tcPr marL="91447" marR="91447" marT="45728" marB="45728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5" marB="4572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5" marB="4572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169" name="Immagine 6" descr="logo campuslucca_1.eps">
            <a:extLst>
              <a:ext uri="{FF2B5EF4-FFF2-40B4-BE49-F238E27FC236}">
                <a16:creationId xmlns:a16="http://schemas.microsoft.com/office/drawing/2014/main" id="{2FF9C0E9-8A18-45FC-8F7E-5B020100C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-387350"/>
            <a:ext cx="2695575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70" name="Rectangle 61">
            <a:extLst>
              <a:ext uri="{FF2B5EF4-FFF2-40B4-BE49-F238E27FC236}">
                <a16:creationId xmlns:a16="http://schemas.microsoft.com/office/drawing/2014/main" id="{B4BA97A7-4A62-45FC-AD4C-29A42D3A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5425"/>
            <a:ext cx="9144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A.A. 2019-2020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SECONDO SEMESTRE, I ANNO MAGISTRALE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Settimana 3 – Aula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034ADC9-F6FC-489A-9D07-2091D0024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it-CH" altLang="it-CH" sz="1800" b="1"/>
          </a:p>
        </p:txBody>
      </p:sp>
      <p:graphicFrame>
        <p:nvGraphicFramePr>
          <p:cNvPr id="6218" name="Group 74">
            <a:extLst>
              <a:ext uri="{FF2B5EF4-FFF2-40B4-BE49-F238E27FC236}">
                <a16:creationId xmlns:a16="http://schemas.microsoft.com/office/drawing/2014/main" id="{29A5B2EB-2F23-449A-A992-B57E2F6E4A69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1233488"/>
          <a:ext cx="8785225" cy="4973637"/>
        </p:xfrm>
        <a:graphic>
          <a:graphicData uri="http://schemas.openxmlformats.org/drawingml/2006/table">
            <a:tbl>
              <a:tblPr/>
              <a:tblGrid>
                <a:gridCol w="776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8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3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5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6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783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44" charset="-128"/>
                        <a:cs typeface="Arial" charset="0"/>
                      </a:endParaRPr>
                    </a:p>
                  </a:txBody>
                  <a:tcPr marL="91443" marR="91443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Lunedì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23 Marzo</a:t>
                      </a:r>
                    </a:p>
                  </a:txBody>
                  <a:tcPr marL="91443" marR="91443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24 Marzo</a:t>
                      </a:r>
                    </a:p>
                  </a:txBody>
                  <a:tcPr marL="91443" marR="91443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25 Marzo</a:t>
                      </a:r>
                    </a:p>
                  </a:txBody>
                  <a:tcPr marL="91443" marR="91443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26 Marzo</a:t>
                      </a:r>
                    </a:p>
                  </a:txBody>
                  <a:tcPr marL="91443" marR="91443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itchFamily="44" charset="-128"/>
                        </a:rPr>
                        <a:t>Venerdì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2" charset="0"/>
                          <a:ea typeface="ＭＳ Ｐゴシック" pitchFamily="44" charset="-128"/>
                        </a:rPr>
                        <a:t>27 Marzo</a:t>
                      </a:r>
                    </a:p>
                  </a:txBody>
                  <a:tcPr marL="91443" marR="91443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4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9.00-10.40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G.Padroni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Slides area riservata + file audio</a:t>
                      </a:r>
                      <a:endParaRPr kumimoji="0" lang="it-IT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36" marR="91436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6" marR="91436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G.Padroni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Slides area riservata + file audio</a:t>
                      </a:r>
                      <a:endParaRPr kumimoji="0" lang="it-IT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36" marR="91436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4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11.00-12.40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G.Padroni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Slides area riservata + file audio</a:t>
                      </a:r>
                    </a:p>
                  </a:txBody>
                  <a:tcPr marL="91435" marR="91435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G.Padroni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Slides area riservata + file audio</a:t>
                      </a:r>
                    </a:p>
                  </a:txBody>
                  <a:tcPr marL="91435" marR="91435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84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14.15-15.55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C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43" marR="91443" marT="45705" marB="4570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C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43" marR="91443" marT="45705" marB="4570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194" name="Immagine 6" descr="logo campuslucca_1.eps">
            <a:extLst>
              <a:ext uri="{FF2B5EF4-FFF2-40B4-BE49-F238E27FC236}">
                <a16:creationId xmlns:a16="http://schemas.microsoft.com/office/drawing/2014/main" id="{50DDBB3A-5945-4E6D-925A-33CB476655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-171450"/>
            <a:ext cx="28194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95" name="Rectangle 61">
            <a:extLst>
              <a:ext uri="{FF2B5EF4-FFF2-40B4-BE49-F238E27FC236}">
                <a16:creationId xmlns:a16="http://schemas.microsoft.com/office/drawing/2014/main" id="{A5765EB2-3E84-43C2-BBFC-AD5F9FBB8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87852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A.A. 2019-2020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SECONDO SEMESTRE, I ANNO MAGISTRALE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Settimana 4 – Aula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60735B4-D488-4E0A-9A1A-A69BC5F2A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it-CH" altLang="it-CH" sz="1800" b="1"/>
          </a:p>
        </p:txBody>
      </p:sp>
      <p:graphicFrame>
        <p:nvGraphicFramePr>
          <p:cNvPr id="7252" name="Group 84">
            <a:extLst>
              <a:ext uri="{FF2B5EF4-FFF2-40B4-BE49-F238E27FC236}">
                <a16:creationId xmlns:a16="http://schemas.microsoft.com/office/drawing/2014/main" id="{1B449C90-8F43-4FA9-9AAC-20AEA0DEAC02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089025"/>
          <a:ext cx="8750300" cy="4529138"/>
        </p:xfrm>
        <a:graphic>
          <a:graphicData uri="http://schemas.openxmlformats.org/drawingml/2006/table">
            <a:tbl>
              <a:tblPr/>
              <a:tblGrid>
                <a:gridCol w="649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2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44" charset="-128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Lunedì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30 Marzo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31 Marzo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 Aprile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2 Aprile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Venerdì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3 Aprile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CH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44" charset="-128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9.00-10.40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G.Padroni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Slides area riservata + file audio</a:t>
                      </a:r>
                      <a:endParaRPr kumimoji="0" lang="it-IT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Microsoft Teams</a:t>
                      </a:r>
                      <a:endParaRPr kumimoji="0" lang="it-IT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Microsoft Teams</a:t>
                      </a:r>
                      <a:endParaRPr kumimoji="0" lang="it-IT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Microsoft Teams</a:t>
                      </a:r>
                      <a:endParaRPr kumimoji="0" lang="it-IT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Microsoft Teams</a:t>
                      </a:r>
                      <a:endParaRPr kumimoji="0" lang="it-IT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5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11.00-12.40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G.Padroni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Slides area riservata + file audio</a:t>
                      </a: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Microsoft Teams</a:t>
                      </a: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Microsoft Teams</a:t>
                      </a:r>
                      <a:endParaRPr kumimoji="0" lang="it-IT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Microsoft Teams</a:t>
                      </a: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Microsoft Teams</a:t>
                      </a:r>
                      <a:endParaRPr kumimoji="0" lang="it-IT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9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14.15-15.55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21" marB="4572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Microsoft Teams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Microsoft Teams</a:t>
                      </a:r>
                    </a:p>
                  </a:txBody>
                  <a:tcPr marL="91436" marR="91436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218" name="Immagine 6" descr="logo campuslucca_1.eps">
            <a:extLst>
              <a:ext uri="{FF2B5EF4-FFF2-40B4-BE49-F238E27FC236}">
                <a16:creationId xmlns:a16="http://schemas.microsoft.com/office/drawing/2014/main" id="{BAB6D5A8-CD69-4215-B9FC-8A214E0082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-171450"/>
            <a:ext cx="241458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19" name="Rectangle 61">
            <a:extLst>
              <a:ext uri="{FF2B5EF4-FFF2-40B4-BE49-F238E27FC236}">
                <a16:creationId xmlns:a16="http://schemas.microsoft.com/office/drawing/2014/main" id="{1352691E-7D93-4BC4-9B52-C91E7C8E7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A.A. 2019-2020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SECONDO SEMESTRE, I ANNO MAGISTRALE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Settimana 5 – Aula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ABCE11A-82A7-4576-82FA-481734C9E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it-CH" altLang="it-CH" sz="1800" b="1"/>
          </a:p>
        </p:txBody>
      </p:sp>
      <p:graphicFrame>
        <p:nvGraphicFramePr>
          <p:cNvPr id="8265" name="Group 73">
            <a:extLst>
              <a:ext uri="{FF2B5EF4-FFF2-40B4-BE49-F238E27FC236}">
                <a16:creationId xmlns:a16="http://schemas.microsoft.com/office/drawing/2014/main" id="{B69C7625-B507-4F68-B43D-448807CA214E}"/>
              </a:ext>
            </a:extLst>
          </p:cNvPr>
          <p:cNvGraphicFramePr>
            <a:graphicFrameLocks noGrp="1"/>
          </p:cNvGraphicFramePr>
          <p:nvPr/>
        </p:nvGraphicFramePr>
        <p:xfrm>
          <a:off x="215900" y="1196975"/>
          <a:ext cx="8750300" cy="4394200"/>
        </p:xfrm>
        <a:graphic>
          <a:graphicData uri="http://schemas.openxmlformats.org/drawingml/2006/table">
            <a:tbl>
              <a:tblPr/>
              <a:tblGrid>
                <a:gridCol w="756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0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Lunedì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 Aprile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 Aprile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 Aprile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9 Aprile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Venerdì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10 Aprile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9.00-10.40</a:t>
                      </a:r>
                    </a:p>
                  </a:txBody>
                  <a:tcPr marL="91436" marR="91436" marT="45707" marB="457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G.Padroni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Slides area riservata + file audio</a:t>
                      </a:r>
                      <a:endParaRPr kumimoji="0" lang="it-IT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1436" marR="91436" marT="45707" marB="45707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6" marR="91436" marT="45707" marB="45707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7" marB="45707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1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11.00-12.40</a:t>
                      </a:r>
                    </a:p>
                  </a:txBody>
                  <a:tcPr marL="91436" marR="91436" marT="45707" marB="457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14" marB="45714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G.Padroni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Slides area riservata + file audio</a:t>
                      </a:r>
                    </a:p>
                  </a:txBody>
                  <a:tcPr marL="91435" marR="91435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Bianchi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4" marB="45714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7" marB="45707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6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14.15-15.55</a:t>
                      </a:r>
                    </a:p>
                  </a:txBody>
                  <a:tcPr marL="91436" marR="91436" marT="45707" marB="457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14" marB="45714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200" dirty="0">
                        <a:latin typeface="+mj-lt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7" marB="45707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7" marB="45707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266" name="Immagine 6" descr="logo campuslucca_1.eps">
            <a:extLst>
              <a:ext uri="{FF2B5EF4-FFF2-40B4-BE49-F238E27FC236}">
                <a16:creationId xmlns:a16="http://schemas.microsoft.com/office/drawing/2014/main" id="{C7847092-61CB-4087-BFB3-6EFFA748A1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-531813"/>
            <a:ext cx="2376487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7" name="Rectangle 61">
            <a:extLst>
              <a:ext uri="{FF2B5EF4-FFF2-40B4-BE49-F238E27FC236}">
                <a16:creationId xmlns:a16="http://schemas.microsoft.com/office/drawing/2014/main" id="{A3C9117F-C483-460C-9134-E9F70AA4D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5888"/>
            <a:ext cx="91440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A.A. 2019-2020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SECONDO SEMESTRE, I ANNO MAGISTRALE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Settimana 6 – Aula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4ACF340-1D09-48E3-BA90-BC1CD1FE6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it-CH" altLang="it-CH" sz="1800" b="1"/>
          </a:p>
        </p:txBody>
      </p:sp>
      <p:graphicFrame>
        <p:nvGraphicFramePr>
          <p:cNvPr id="9292" name="Group 76">
            <a:extLst>
              <a:ext uri="{FF2B5EF4-FFF2-40B4-BE49-F238E27FC236}">
                <a16:creationId xmlns:a16="http://schemas.microsoft.com/office/drawing/2014/main" id="{D2FBDB98-AB7B-449A-9D86-85600D3D35E1}"/>
              </a:ext>
            </a:extLst>
          </p:cNvPr>
          <p:cNvGraphicFramePr>
            <a:graphicFrameLocks noGrp="1"/>
          </p:cNvGraphicFramePr>
          <p:nvPr/>
        </p:nvGraphicFramePr>
        <p:xfrm>
          <a:off x="142875" y="1233488"/>
          <a:ext cx="8750300" cy="4686300"/>
        </p:xfrm>
        <a:graphic>
          <a:graphicData uri="http://schemas.openxmlformats.org/drawingml/2006/table">
            <a:tbl>
              <a:tblPr/>
              <a:tblGrid>
                <a:gridCol w="75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6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38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1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Lunedì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13 Aprile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14 Aprile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 Aprile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16 Aprile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Venerdì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17 Aprile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9.00-10.40</a:t>
                      </a:r>
                    </a:p>
                  </a:txBody>
                  <a:tcPr marL="91436" marR="91436"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latin typeface="+mn-lt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6" marR="91436" marT="45708" marB="45708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8" marB="45708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11.00-12.40</a:t>
                      </a:r>
                    </a:p>
                  </a:txBody>
                  <a:tcPr marL="91436" marR="91436"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latin typeface="+mn-lt"/>
                      </a:endParaRPr>
                    </a:p>
                  </a:txBody>
                  <a:tcPr marL="91436" marR="91436" marT="45702" marB="45702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228600" marR="0" lvl="0" indent="-2286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eriod"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8" marB="45708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8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14.15-15.55</a:t>
                      </a:r>
                    </a:p>
                  </a:txBody>
                  <a:tcPr marL="91436" marR="91436"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09" marB="45709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C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8" marB="45708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8" marB="45708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90" name="Immagine 6" descr="logo campuslucca_1.eps">
            <a:extLst>
              <a:ext uri="{FF2B5EF4-FFF2-40B4-BE49-F238E27FC236}">
                <a16:creationId xmlns:a16="http://schemas.microsoft.com/office/drawing/2014/main" id="{C5B2D2D9-6C59-474E-98AF-B02FD28A78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-531813"/>
            <a:ext cx="2592387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1" name="Rectangle 61">
            <a:extLst>
              <a:ext uri="{FF2B5EF4-FFF2-40B4-BE49-F238E27FC236}">
                <a16:creationId xmlns:a16="http://schemas.microsoft.com/office/drawing/2014/main" id="{CC609B13-5EE4-4383-B4FF-22E01CF9E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914400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A.A. 2019-2020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SECONDO SEMESTRE, I ANNO MAGISTRALE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Settimana 7 – Aula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0F7F644-6F56-4BE1-BB85-E3C5F7038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it-CH" altLang="it-CH" sz="1800" b="1"/>
          </a:p>
        </p:txBody>
      </p:sp>
      <p:graphicFrame>
        <p:nvGraphicFramePr>
          <p:cNvPr id="10313" name="Group 73">
            <a:extLst>
              <a:ext uri="{FF2B5EF4-FFF2-40B4-BE49-F238E27FC236}">
                <a16:creationId xmlns:a16="http://schemas.microsoft.com/office/drawing/2014/main" id="{15EA0BFA-8DA1-4FB8-A0EB-49D862180E3B}"/>
              </a:ext>
            </a:extLst>
          </p:cNvPr>
          <p:cNvGraphicFramePr>
            <a:graphicFrameLocks noGrp="1"/>
          </p:cNvGraphicFramePr>
          <p:nvPr/>
        </p:nvGraphicFramePr>
        <p:xfrm>
          <a:off x="215900" y="1160463"/>
          <a:ext cx="8750300" cy="4759325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42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Lunedì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 Aprile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21 Aprile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22 Aprile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23 Aprile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Venerdì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24 Aprile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9.00-10.40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C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S. Catinello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11.00-12.40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C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12" marB="4571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S. Catinello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12" marB="4571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3" marB="4570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2" marB="4571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83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14.15-15.55</a:t>
                      </a:r>
                    </a:p>
                  </a:txBody>
                  <a:tcPr marL="91436" marR="91436" marT="45705" marB="45705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ＭＳ Ｐゴシック" pitchFamily="44" charset="-128"/>
                          <a:cs typeface="+mn-cs"/>
                        </a:rPr>
                        <a:t>S. Catinello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</a:p>
                  </a:txBody>
                  <a:tcPr marL="91435" marR="91435" marT="45712" marB="45712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S. Catinello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D. D'Amato </a:t>
                      </a: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5" marB="4570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314" name="Immagine 6" descr="logo campuslucca_1.eps">
            <a:extLst>
              <a:ext uri="{FF2B5EF4-FFF2-40B4-BE49-F238E27FC236}">
                <a16:creationId xmlns:a16="http://schemas.microsoft.com/office/drawing/2014/main" id="{6D6C813B-19BA-4902-A248-FC1A928BF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-315913"/>
            <a:ext cx="1979613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15" name="Rectangle 61">
            <a:extLst>
              <a:ext uri="{FF2B5EF4-FFF2-40B4-BE49-F238E27FC236}">
                <a16:creationId xmlns:a16="http://schemas.microsoft.com/office/drawing/2014/main" id="{24F76681-4F4E-48FB-BB62-A63A85BE7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9144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A.A. 2019-2020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SECONDO SEMESTRE, I ANNO MAGISTRALE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Settimana 8 – Aula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9" name="Group 75">
            <a:extLst>
              <a:ext uri="{FF2B5EF4-FFF2-40B4-BE49-F238E27FC236}">
                <a16:creationId xmlns:a16="http://schemas.microsoft.com/office/drawing/2014/main" id="{AFCFD96B-EC37-41C5-9D1F-3808F524F5DD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1196975"/>
          <a:ext cx="8763000" cy="4646613"/>
        </p:xfrm>
        <a:graphic>
          <a:graphicData uri="http://schemas.openxmlformats.org/drawingml/2006/table">
            <a:tbl>
              <a:tblPr/>
              <a:tblGrid>
                <a:gridCol w="75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1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1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8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Lunedì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27 Aprile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28 Aprile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Mercoledì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29 Aprile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30 Aprile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Venerdì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 Maggio</a:t>
                      </a: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8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9.00-10.40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G.Palandri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9" marB="4572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S. Catinello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3" marB="45723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</a:txBody>
                  <a:tcPr marL="91436" marR="91436" marT="45719" marB="4571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kern="12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11.00-12.40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G.Palandri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9" marB="4572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S. Catinello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30" marB="45730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Storia economica del turismo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Microsoft Teams</a:t>
                      </a:r>
                    </a:p>
                  </a:txBody>
                  <a:tcPr marL="91435" marR="91435" marT="45726" marB="4572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kern="12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12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14.15-15.55</a:t>
                      </a:r>
                    </a:p>
                  </a:txBody>
                  <a:tcPr marL="91436" marR="91436" marT="45723" marB="4572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S. Catinello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9" marB="4572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S. Catinello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9" marB="4572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9" marB="4572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29" marB="4572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kern="1200" noProof="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+mn-cs"/>
                      </a:endParaRPr>
                    </a:p>
                  </a:txBody>
                  <a:tcPr marL="91436" marR="91436" marT="45729" marB="45729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337" name="Immagine 6" descr="logo campuslucca_1.eps">
            <a:extLst>
              <a:ext uri="{FF2B5EF4-FFF2-40B4-BE49-F238E27FC236}">
                <a16:creationId xmlns:a16="http://schemas.microsoft.com/office/drawing/2014/main" id="{987B0F07-5754-48B2-A0DB-A76DC56ED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-350838"/>
            <a:ext cx="2552700" cy="180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38" name="Rectangle 61">
            <a:extLst>
              <a:ext uri="{FF2B5EF4-FFF2-40B4-BE49-F238E27FC236}">
                <a16:creationId xmlns:a16="http://schemas.microsoft.com/office/drawing/2014/main" id="{D2C651AA-1A62-45D4-8BB2-648BAEE10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5888"/>
            <a:ext cx="9144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A.A. A.A. 2019-2020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SECONDO SEMESTRE, I ANNO MAGISTRALE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Settimana 9 – Aula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FFA5C44-8756-4849-B3F9-9720AD8C3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88913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endParaRPr lang="it-CH" altLang="it-CH" sz="1800" b="1"/>
          </a:p>
        </p:txBody>
      </p:sp>
      <p:graphicFrame>
        <p:nvGraphicFramePr>
          <p:cNvPr id="12362" name="Group 74">
            <a:extLst>
              <a:ext uri="{FF2B5EF4-FFF2-40B4-BE49-F238E27FC236}">
                <a16:creationId xmlns:a16="http://schemas.microsoft.com/office/drawing/2014/main" id="{F53645FC-631E-4D4F-B8FE-3B27C999F479}"/>
              </a:ext>
            </a:extLst>
          </p:cNvPr>
          <p:cNvGraphicFramePr>
            <a:graphicFrameLocks noGrp="1"/>
          </p:cNvGraphicFramePr>
          <p:nvPr/>
        </p:nvGraphicFramePr>
        <p:xfrm>
          <a:off x="215900" y="1268413"/>
          <a:ext cx="8750300" cy="5007007"/>
        </p:xfrm>
        <a:graphic>
          <a:graphicData uri="http://schemas.openxmlformats.org/drawingml/2006/table">
            <a:tbl>
              <a:tblPr/>
              <a:tblGrid>
                <a:gridCol w="79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9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0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9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Lunedì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 Maggio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 Maggio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Mercoledì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 Maggio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Giovedì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 Maggio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Venerdì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 Maggio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1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9.00-10.40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G.Palandri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5" marB="4571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ＭＳ Ｐゴシック" pitchFamily="44" charset="-128"/>
                          <a:cs typeface="+mn-cs"/>
                        </a:rPr>
                        <a:t>S. Catinello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latin typeface="+mn-lt"/>
                        </a:rPr>
                        <a:t>Storia economica del turismo </a:t>
                      </a:r>
                    </a:p>
                    <a:p>
                      <a:pPr algn="ctr"/>
                      <a:r>
                        <a:rPr lang="it-IT" sz="1200" b="0" dirty="0">
                          <a:latin typeface="+mn-lt"/>
                        </a:rPr>
                        <a:t> A.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algn="ctr"/>
                      <a:endParaRPr lang="it-IT" sz="1200" b="0" dirty="0">
                        <a:latin typeface="+mn-lt"/>
                      </a:endParaRPr>
                    </a:p>
                  </a:txBody>
                  <a:tcPr marL="91436" marR="91436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11.00-12.40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Pianificazione e controllo della azienda turistica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G.Palandri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15" marB="45715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ＭＳ Ｐゴシック" pitchFamily="44" charset="-128"/>
                          <a:cs typeface="+mn-cs"/>
                        </a:rPr>
                        <a:t>S. Catinello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L.Bonechi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latin typeface="+mn-lt"/>
                        </a:rPr>
                        <a:t>Storia economica del </a:t>
                      </a:r>
                      <a:r>
                        <a:rPr lang="it-IT" sz="1200" b="0">
                          <a:latin typeface="+mn-lt"/>
                        </a:rPr>
                        <a:t>turismo  </a:t>
                      </a:r>
                    </a:p>
                    <a:p>
                      <a:pPr algn="ctr"/>
                      <a:r>
                        <a:rPr lang="it-IT" sz="1200" b="0">
                          <a:latin typeface="+mn-lt"/>
                        </a:rPr>
                        <a:t>A</a:t>
                      </a:r>
                      <a:r>
                        <a:rPr lang="it-IT" sz="1200" b="0" dirty="0">
                          <a:latin typeface="+mn-lt"/>
                        </a:rPr>
                        <a:t>. Bianchi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algn="ctr"/>
                      <a:endParaRPr lang="it-IT" sz="1200" b="0" dirty="0">
                        <a:latin typeface="+mn-lt"/>
                      </a:endParaRPr>
                    </a:p>
                  </a:txBody>
                  <a:tcPr marL="91436" marR="91436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4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CH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44" charset="-128"/>
                          <a:cs typeface="Arial" charset="0"/>
                        </a:rPr>
                        <a:t>14.15-15.55</a:t>
                      </a:r>
                    </a:p>
                  </a:txBody>
                  <a:tcPr marL="91436" marR="91436" marT="45709" marB="45709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S. Catinello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Organizzazione dei beni culturali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ＭＳ Ｐゴシック" pitchFamily="44" charset="-128"/>
                          <a:cs typeface="+mn-cs"/>
                        </a:rPr>
                        <a:t>S. Catinello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5" marR="91435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CH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</a:txBody>
                  <a:tcPr marL="91436" marR="91436" marT="45709" marB="45709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Statistica del turismo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P. Frumento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44" charset="-128"/>
                          <a:cs typeface="+mn-cs"/>
                        </a:rPr>
                        <a:t>Microsoft Teams</a:t>
                      </a: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4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16" marB="45716" anchor="ctr" horzOverflow="overflow">
                    <a:lnL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362" name="Immagine 6" descr="logo campuslucca_1.eps">
            <a:extLst>
              <a:ext uri="{FF2B5EF4-FFF2-40B4-BE49-F238E27FC236}">
                <a16:creationId xmlns:a16="http://schemas.microsoft.com/office/drawing/2014/main" id="{C05591DC-431E-4FB0-BAE1-9D85F1682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38" y="-387350"/>
            <a:ext cx="273526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63" name="Rectangle 61">
            <a:extLst>
              <a:ext uri="{FF2B5EF4-FFF2-40B4-BE49-F238E27FC236}">
                <a16:creationId xmlns:a16="http://schemas.microsoft.com/office/drawing/2014/main" id="{9303ADF6-F37F-4616-AE64-F7D98D683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913"/>
            <a:ext cx="91440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A.A. 2019-2020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SECONDO SEMESTRE, I ANNO MAGISTRALE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t-CH" altLang="it-CH" sz="1600" b="1">
                <a:solidFill>
                  <a:srgbClr val="0000FF"/>
                </a:solidFill>
                <a:cs typeface="Arial" panose="020B0604020202020204" pitchFamily="34" charset="0"/>
              </a:rPr>
              <a:t>Settimana 10 – Aula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18019</TotalTime>
  <Words>1592</Words>
  <Application>Microsoft Office PowerPoint</Application>
  <PresentationFormat>Presentazione su schermo (4:3)</PresentationFormat>
  <Paragraphs>553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ＭＳ Ｐゴシック</vt:lpstr>
      <vt:lpstr>Calibri</vt:lpstr>
      <vt:lpstr>Helvetica</vt:lpstr>
      <vt:lpstr>Times New Roman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Segreteria CDL</dc:creator>
  <cp:lastModifiedBy>Martina Bertacchi</cp:lastModifiedBy>
  <cp:revision>1541</cp:revision>
  <cp:lastPrinted>2018-07-10T12:41:39Z</cp:lastPrinted>
  <dcterms:created xsi:type="dcterms:W3CDTF">2013-09-11T08:24:05Z</dcterms:created>
  <dcterms:modified xsi:type="dcterms:W3CDTF">2020-05-21T08:03:32Z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